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08" autoAdjust="0"/>
  </p:normalViewPr>
  <p:slideViewPr>
    <p:cSldViewPr snapToGrid="0">
      <p:cViewPr varScale="1">
        <p:scale>
          <a:sx n="80" d="100"/>
          <a:sy n="80" d="100"/>
        </p:scale>
        <p:origin x="7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1D6D9-FB05-4887-A2F5-5D8E24965913}" type="datetimeFigureOut">
              <a:rPr lang="en-IN" smtClean="0"/>
              <a:t>23-02-2021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08ED5ED-AFC1-41A6-830A-CEC564D49AF7}" type="slidenum">
              <a:rPr lang="en-IN" smtClean="0"/>
              <a:t>‹#›</a:t>
            </a:fld>
            <a:endParaRPr lang="en-IN"/>
          </a:p>
        </p:txBody>
      </p:sp>
    </p:spTree>
    <p:extLst>
      <p:ext uri="{BB962C8B-B14F-4D97-AF65-F5344CB8AC3E}">
        <p14:creationId xmlns:p14="http://schemas.microsoft.com/office/powerpoint/2010/main" val="48368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1D6D9-FB05-4887-A2F5-5D8E24965913}" type="datetimeFigureOut">
              <a:rPr lang="en-IN" smtClean="0"/>
              <a:t>23-02-2021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412661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1D6D9-FB05-4887-A2F5-5D8E24965913}" type="datetimeFigureOut">
              <a:rPr lang="en-IN" smtClean="0"/>
              <a:t>23-02-2021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2944212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1D6D9-FB05-4887-A2F5-5D8E24965913}" type="datetimeFigureOut">
              <a:rPr lang="en-IN" smtClean="0"/>
              <a:t>23-02-2021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4278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361D6D9-FB05-4887-A2F5-5D8E24965913}" type="datetimeFigureOut">
              <a:rPr lang="en-IN" smtClean="0"/>
              <a:t>23-02-2021</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08ED5ED-AFC1-41A6-830A-CEC564D49AF7}" type="slidenum">
              <a:rPr lang="en-IN" smtClean="0"/>
              <a:t>‹#›</a:t>
            </a:fld>
            <a:endParaRPr lang="en-IN"/>
          </a:p>
        </p:txBody>
      </p:sp>
    </p:spTree>
    <p:extLst>
      <p:ext uri="{BB962C8B-B14F-4D97-AF65-F5344CB8AC3E}">
        <p14:creationId xmlns:p14="http://schemas.microsoft.com/office/powerpoint/2010/main" val="2026357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61D6D9-FB05-4887-A2F5-5D8E24965913}" type="datetimeFigureOut">
              <a:rPr lang="en-IN" smtClean="0"/>
              <a:t>23-02-2021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82933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1D6D9-FB05-4887-A2F5-5D8E24965913}" type="datetimeFigureOut">
              <a:rPr lang="en-IN" smtClean="0"/>
              <a:t>23-02-2021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403995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1D6D9-FB05-4887-A2F5-5D8E24965913}" type="datetimeFigureOut">
              <a:rPr lang="en-IN" smtClean="0"/>
              <a:t>23-02-2021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284261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1D6D9-FB05-4887-A2F5-5D8E24965913}" type="datetimeFigureOut">
              <a:rPr lang="en-IN" smtClean="0"/>
              <a:t>23-02-2021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102513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1D6D9-FB05-4887-A2F5-5D8E24965913}" type="datetimeFigureOut">
              <a:rPr lang="en-IN" smtClean="0"/>
              <a:t>23-02-2021</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379384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1D6D9-FB05-4887-A2F5-5D8E24965913}" type="datetimeFigureOut">
              <a:rPr lang="en-IN" smtClean="0"/>
              <a:t>23-02-2021</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08ED5ED-AFC1-41A6-830A-CEC564D49AF7}" type="slidenum">
              <a:rPr lang="en-IN" smtClean="0"/>
              <a:t>‹#›</a:t>
            </a:fld>
            <a:endParaRPr lang="en-IN"/>
          </a:p>
        </p:txBody>
      </p:sp>
    </p:spTree>
    <p:extLst>
      <p:ext uri="{BB962C8B-B14F-4D97-AF65-F5344CB8AC3E}">
        <p14:creationId xmlns:p14="http://schemas.microsoft.com/office/powerpoint/2010/main" val="964978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361D6D9-FB05-4887-A2F5-5D8E24965913}" type="datetimeFigureOut">
              <a:rPr lang="en-IN" smtClean="0"/>
              <a:t>23-02-2021</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08ED5ED-AFC1-41A6-830A-CEC564D49AF7}" type="slidenum">
              <a:rPr lang="en-IN" smtClean="0"/>
              <a:t>‹#›</a:t>
            </a:fld>
            <a:endParaRPr lang="en-IN"/>
          </a:p>
        </p:txBody>
      </p:sp>
    </p:spTree>
    <p:extLst>
      <p:ext uri="{BB962C8B-B14F-4D97-AF65-F5344CB8AC3E}">
        <p14:creationId xmlns:p14="http://schemas.microsoft.com/office/powerpoint/2010/main" val="114861167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2533-0A47-4A86-9555-2160B1D56492}"/>
              </a:ext>
            </a:extLst>
          </p:cNvPr>
          <p:cNvSpPr>
            <a:spLocks noGrp="1"/>
          </p:cNvSpPr>
          <p:nvPr>
            <p:ph type="ctrTitle"/>
          </p:nvPr>
        </p:nvSpPr>
        <p:spPr>
          <a:xfrm>
            <a:off x="1069848" y="1333119"/>
            <a:ext cx="9966960" cy="3035808"/>
          </a:xfrm>
        </p:spPr>
        <p:txBody>
          <a:bodyPr>
            <a:normAutofit/>
          </a:bodyPr>
          <a:lstStyle/>
          <a:p>
            <a:pPr algn="r"/>
            <a:r>
              <a:rPr lang="en-IN" sz="4800" dirty="0">
                <a:latin typeface="+mn-lt"/>
              </a:rPr>
              <a:t>Opening a Turkish Restaurant in Bucharest</a:t>
            </a:r>
            <a:br>
              <a:rPr lang="en-IN" sz="4800" dirty="0">
                <a:latin typeface="+mn-lt"/>
              </a:rPr>
            </a:br>
            <a:r>
              <a:rPr lang="en-IN" sz="2000" cap="none" dirty="0">
                <a:latin typeface="+mn-lt"/>
              </a:rPr>
              <a:t>-A capstone project</a:t>
            </a:r>
            <a:endParaRPr lang="en-IN" sz="4800" dirty="0">
              <a:latin typeface="+mn-lt"/>
            </a:endParaRPr>
          </a:p>
        </p:txBody>
      </p:sp>
      <p:sp>
        <p:nvSpPr>
          <p:cNvPr id="3" name="Subtitle 2">
            <a:extLst>
              <a:ext uri="{FF2B5EF4-FFF2-40B4-BE49-F238E27FC236}">
                <a16:creationId xmlns:a16="http://schemas.microsoft.com/office/drawing/2014/main" id="{25B7C07C-B896-48A7-9688-E86BAF5D1A3F}"/>
              </a:ext>
            </a:extLst>
          </p:cNvPr>
          <p:cNvSpPr>
            <a:spLocks noGrp="1"/>
          </p:cNvSpPr>
          <p:nvPr>
            <p:ph type="subTitle" idx="1"/>
          </p:nvPr>
        </p:nvSpPr>
        <p:spPr/>
        <p:txBody>
          <a:bodyPr>
            <a:normAutofit/>
          </a:bodyPr>
          <a:lstStyle/>
          <a:p>
            <a:pPr algn="r"/>
            <a:r>
              <a:rPr lang="en-IN" sz="2000" dirty="0"/>
              <a:t>Gayathri Patri</a:t>
            </a:r>
          </a:p>
          <a:p>
            <a:pPr algn="r"/>
            <a:r>
              <a:rPr lang="en-IN" sz="2000" dirty="0"/>
              <a:t>Feb 2021</a:t>
            </a:r>
          </a:p>
        </p:txBody>
      </p:sp>
    </p:spTree>
    <p:extLst>
      <p:ext uri="{BB962C8B-B14F-4D97-AF65-F5344CB8AC3E}">
        <p14:creationId xmlns:p14="http://schemas.microsoft.com/office/powerpoint/2010/main" val="2471071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B072-3C47-49CB-AD93-5F4E90DB3778}"/>
              </a:ext>
            </a:extLst>
          </p:cNvPr>
          <p:cNvSpPr>
            <a:spLocks noGrp="1"/>
          </p:cNvSpPr>
          <p:nvPr>
            <p:ph type="title"/>
          </p:nvPr>
        </p:nvSpPr>
        <p:spPr/>
        <p:txBody>
          <a:bodyPr/>
          <a:lstStyle/>
          <a:p>
            <a:pPr algn="ctr"/>
            <a:r>
              <a:rPr lang="en-IN" dirty="0"/>
              <a:t>Results </a:t>
            </a:r>
            <a:r>
              <a:rPr lang="en-IN" cap="none" dirty="0"/>
              <a:t>(</a:t>
            </a:r>
            <a:r>
              <a:rPr lang="en-IN" cap="none" dirty="0" err="1"/>
              <a:t>cntd</a:t>
            </a:r>
            <a:r>
              <a:rPr lang="en-IN" cap="none" dirty="0"/>
              <a:t>.)</a:t>
            </a:r>
            <a:endParaRPr lang="en-IN" dirty="0"/>
          </a:p>
        </p:txBody>
      </p:sp>
      <p:sp>
        <p:nvSpPr>
          <p:cNvPr id="3" name="Content Placeholder 2">
            <a:extLst>
              <a:ext uri="{FF2B5EF4-FFF2-40B4-BE49-F238E27FC236}">
                <a16:creationId xmlns:a16="http://schemas.microsoft.com/office/drawing/2014/main" id="{9AE52CAF-6ABF-4FD0-AE11-DCA3FBC5AEC7}"/>
              </a:ext>
            </a:extLst>
          </p:cNvPr>
          <p:cNvSpPr>
            <a:spLocks noGrp="1"/>
          </p:cNvSpPr>
          <p:nvPr>
            <p:ph idx="1"/>
          </p:nvPr>
        </p:nvSpPr>
        <p:spPr/>
        <p:txBody>
          <a:bodyPr/>
          <a:lstStyle/>
          <a:p>
            <a:pPr marL="0" marR="0" lvl="0" indent="0" eaLnBrk="1" hangingPunct="1">
              <a:spcBef>
                <a:spcPts val="1200"/>
              </a:spcBef>
              <a:spcAft>
                <a:spcPct val="0"/>
              </a:spcAft>
              <a:buNone/>
            </a:pPr>
            <a:r>
              <a:rPr lang="en-US" altLang="en-US" sz="1800" dirty="0">
                <a:solidFill>
                  <a:srgbClr val="222222"/>
                </a:solidFill>
                <a:latin typeface="Calibri" panose="020F0502020204030204" pitchFamily="34" charset="0"/>
                <a:cs typeface="Arial" panose="020B0604020202020204" pitchFamily="34" charset="0"/>
              </a:rPr>
              <a:t>From heat maps, we can see that there are</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Many restaurants in 4 km radius from the center</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Good amount of restaurants between 4-6 km from the center</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Not many restaurants after 6 km</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Turkish restaurants are represented with red superimposed on blue dots. Blue dots are Turkish restaurant with rating &lt;7</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Turkish restaurants are located in South, North , East, between 2-4 Km distance around center</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There are no Turkish Restaurants in West Part.</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Four Turkish restaurants got low ratings which means people does not prefer these restaurants too much and so there are high chances, if any Turkish restaurant opens there, may receive good profit.</a:t>
            </a:r>
          </a:p>
          <a:p>
            <a:pPr marL="0" indent="0">
              <a:buNone/>
            </a:pPr>
            <a:endParaRPr lang="en-IN" dirty="0"/>
          </a:p>
        </p:txBody>
      </p:sp>
    </p:spTree>
    <p:extLst>
      <p:ext uri="{BB962C8B-B14F-4D97-AF65-F5344CB8AC3E}">
        <p14:creationId xmlns:p14="http://schemas.microsoft.com/office/powerpoint/2010/main" val="511887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31E5-7E28-4639-8DFD-1C6F0BE23AE5}"/>
              </a:ext>
            </a:extLst>
          </p:cNvPr>
          <p:cNvSpPr>
            <a:spLocks noGrp="1"/>
          </p:cNvSpPr>
          <p:nvPr>
            <p:ph type="title"/>
          </p:nvPr>
        </p:nvSpPr>
        <p:spPr/>
        <p:txBody>
          <a:bodyPr/>
          <a:lstStyle/>
          <a:p>
            <a:pPr algn="ctr"/>
            <a:r>
              <a:rPr lang="en-IN" dirty="0"/>
              <a:t>Discussion</a:t>
            </a:r>
          </a:p>
        </p:txBody>
      </p:sp>
      <p:sp>
        <p:nvSpPr>
          <p:cNvPr id="3" name="Content Placeholder 2">
            <a:extLst>
              <a:ext uri="{FF2B5EF4-FFF2-40B4-BE49-F238E27FC236}">
                <a16:creationId xmlns:a16="http://schemas.microsoft.com/office/drawing/2014/main" id="{3B64410F-3015-4F9F-B32E-CBA3BD362D33}"/>
              </a:ext>
            </a:extLst>
          </p:cNvPr>
          <p:cNvSpPr>
            <a:spLocks noGrp="1"/>
          </p:cNvSpPr>
          <p:nvPr>
            <p:ph idx="1"/>
          </p:nvPr>
        </p:nvSpPr>
        <p:spPr/>
        <p:txBody>
          <a:bodyPr/>
          <a:lstStyle/>
          <a:p>
            <a:pPr>
              <a:lnSpc>
                <a:spcPct val="107000"/>
              </a:lnSpc>
              <a:spcAft>
                <a:spcPts val="800"/>
              </a:spcAft>
            </a:pPr>
            <a:endPar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endParaRPr>
          </a:p>
          <a:p>
            <a:pPr lvl="1">
              <a:spcBef>
                <a:spcPts val="1200"/>
              </a:spcBef>
            </a:pPr>
            <a:endParaRPr lang="en-IN" sz="1600" dirty="0">
              <a:solidFill>
                <a:srgbClr val="222222"/>
              </a:solidFill>
              <a:latin typeface="Calibri" panose="020F0502020204030204" pitchFamily="34" charset="0"/>
              <a:cs typeface="Arial" panose="020B0604020202020204" pitchFamily="34" charset="0"/>
            </a:endParaRPr>
          </a:p>
          <a:p>
            <a:pPr lvl="1">
              <a:spcBef>
                <a:spcPts val="1200"/>
              </a:spcBef>
            </a:pPr>
            <a:r>
              <a:rPr lang="en-IN" sz="1600" dirty="0">
                <a:solidFill>
                  <a:srgbClr val="222222"/>
                </a:solidFill>
                <a:latin typeface="Calibri" panose="020F0502020204030204" pitchFamily="34" charset="0"/>
                <a:cs typeface="Arial" panose="020B0604020202020204" pitchFamily="34" charset="0"/>
              </a:rPr>
              <a:t>Clusters 0,2 and 5 appears to be having less commercial market. </a:t>
            </a:r>
          </a:p>
          <a:p>
            <a:pPr lvl="1">
              <a:spcBef>
                <a:spcPts val="1200"/>
              </a:spcBef>
            </a:pPr>
            <a:r>
              <a:rPr lang="en-IN" sz="1600" dirty="0">
                <a:solidFill>
                  <a:srgbClr val="222222"/>
                </a:solidFill>
                <a:latin typeface="Calibri" panose="020F0502020204030204" pitchFamily="34" charset="0"/>
                <a:cs typeface="Arial" panose="020B0604020202020204" pitchFamily="34" charset="0"/>
              </a:rPr>
              <a:t>Clusters 1,2 and 3 has one or the other kind of hotels.</a:t>
            </a:r>
          </a:p>
          <a:p>
            <a:pPr lvl="1">
              <a:spcBef>
                <a:spcPts val="1200"/>
              </a:spcBef>
            </a:pPr>
            <a:r>
              <a:rPr lang="en-IN" sz="1600" dirty="0">
                <a:solidFill>
                  <a:srgbClr val="222222"/>
                </a:solidFill>
                <a:latin typeface="Calibri" panose="020F0502020204030204" pitchFamily="34" charset="0"/>
                <a:cs typeface="Arial" panose="020B0604020202020204" pitchFamily="34" charset="0"/>
              </a:rPr>
              <a:t>Clusters 1,3 and 4 clusters have Italian Joints.</a:t>
            </a:r>
          </a:p>
          <a:p>
            <a:pPr lvl="1">
              <a:spcBef>
                <a:spcPts val="1200"/>
              </a:spcBef>
            </a:pPr>
            <a:r>
              <a:rPr lang="en-IN" sz="1600" dirty="0">
                <a:solidFill>
                  <a:srgbClr val="222222"/>
                </a:solidFill>
                <a:latin typeface="Calibri" panose="020F0502020204030204" pitchFamily="34" charset="0"/>
                <a:cs typeface="Arial" panose="020B0604020202020204" pitchFamily="34" charset="0"/>
              </a:rPr>
              <a:t>Cluster 3 appears to be crowded most of the times depending on the number of different kind of avenues there.</a:t>
            </a:r>
          </a:p>
          <a:p>
            <a:pPr marL="0" indent="0">
              <a:buNone/>
            </a:pPr>
            <a:endParaRPr lang="en-IN" dirty="0"/>
          </a:p>
        </p:txBody>
      </p:sp>
    </p:spTree>
    <p:extLst>
      <p:ext uri="{BB962C8B-B14F-4D97-AF65-F5344CB8AC3E}">
        <p14:creationId xmlns:p14="http://schemas.microsoft.com/office/powerpoint/2010/main" val="50112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D093-E190-43DD-B4F4-88B1B1332E34}"/>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EC6C98A1-2960-418E-93B2-82153FC4945F}"/>
              </a:ext>
            </a:extLst>
          </p:cNvPr>
          <p:cNvSpPr>
            <a:spLocks noGrp="1"/>
          </p:cNvSpPr>
          <p:nvPr>
            <p:ph idx="1"/>
          </p:nvPr>
        </p:nvSpPr>
        <p:spPr>
          <a:xfrm>
            <a:off x="1069848" y="2121408"/>
            <a:ext cx="6673977" cy="4050792"/>
          </a:xfrm>
        </p:spPr>
        <p:txBody>
          <a:bodyPr>
            <a:normAutofit/>
          </a:bodyPr>
          <a:lstStyle/>
          <a:p>
            <a:pPr marL="274320" lvl="1" indent="0">
              <a:spcBef>
                <a:spcPts val="1200"/>
              </a:spcBef>
              <a:buNone/>
            </a:pPr>
            <a:endParaRPr lang="en-IN" sz="1600" dirty="0">
              <a:solidFill>
                <a:srgbClr val="222222"/>
              </a:solidFill>
              <a:latin typeface="Calibri" panose="020F0502020204030204" pitchFamily="34" charset="0"/>
              <a:cs typeface="Arial" panose="020B0604020202020204" pitchFamily="34" charset="0"/>
            </a:endParaRPr>
          </a:p>
          <a:p>
            <a:pPr marL="274320" lvl="1" indent="0">
              <a:spcBef>
                <a:spcPts val="1200"/>
              </a:spcBef>
              <a:buNone/>
            </a:pPr>
            <a:r>
              <a:rPr lang="en-IN" sz="1600" dirty="0">
                <a:solidFill>
                  <a:srgbClr val="222222"/>
                </a:solidFill>
                <a:latin typeface="Calibri" panose="020F0502020204030204" pitchFamily="34" charset="0"/>
                <a:cs typeface="Arial" panose="020B0604020202020204" pitchFamily="34" charset="0"/>
              </a:rPr>
              <a:t>Possible Neighborhoods to set up a Turkish Restaurant:</a:t>
            </a:r>
          </a:p>
          <a:p>
            <a:pPr lvl="1">
              <a:spcBef>
                <a:spcPts val="1200"/>
              </a:spcBef>
            </a:pPr>
            <a:r>
              <a:rPr lang="en-IN" sz="1600" b="1" u="sng" dirty="0">
                <a:solidFill>
                  <a:srgbClr val="222222"/>
                </a:solidFill>
                <a:latin typeface="Calibri" panose="020F0502020204030204" pitchFamily="34" charset="0"/>
                <a:cs typeface="Arial" panose="020B0604020202020204" pitchFamily="34" charset="0"/>
              </a:rPr>
              <a:t>Neighborhood 1 (Crângași - Cluster 3 Sector 6 367,760):</a:t>
            </a:r>
          </a:p>
          <a:p>
            <a:pPr marL="274320" lvl="1" indent="0">
              <a:spcBef>
                <a:spcPts val="1200"/>
              </a:spcBef>
              <a:buNone/>
            </a:pPr>
            <a:r>
              <a:rPr lang="en-IN" sz="1600" dirty="0">
                <a:solidFill>
                  <a:srgbClr val="222222"/>
                </a:solidFill>
                <a:latin typeface="Calibri" panose="020F0502020204030204" pitchFamily="34" charset="0"/>
                <a:cs typeface="Arial" panose="020B0604020202020204" pitchFamily="34" charset="0"/>
              </a:rPr>
              <a:t>Cluster 3 would be the most suited place kept in mind the number of avenues available. However,  competition will also be equal. Also Sector 6 one of top three highest populated sectors. </a:t>
            </a:r>
          </a:p>
          <a:p>
            <a:pPr lvl="1">
              <a:spcBef>
                <a:spcPts val="1200"/>
              </a:spcBef>
            </a:pPr>
            <a:r>
              <a:rPr lang="en-IN" sz="1600" b="1" u="sng" dirty="0">
                <a:solidFill>
                  <a:srgbClr val="222222"/>
                </a:solidFill>
                <a:latin typeface="Calibri" panose="020F0502020204030204" pitchFamily="34" charset="0"/>
                <a:cs typeface="Arial" panose="020B0604020202020204" pitchFamily="34" charset="0"/>
              </a:rPr>
              <a:t> Neighborhood 2 (Drumul Taberei - Cluster 1 Sector 6 367,760):</a:t>
            </a:r>
          </a:p>
          <a:p>
            <a:pPr marL="274320" lvl="1" indent="0">
              <a:spcBef>
                <a:spcPts val="1200"/>
              </a:spcBef>
              <a:buNone/>
            </a:pPr>
            <a:r>
              <a:rPr lang="en-IN" sz="1600" dirty="0">
                <a:solidFill>
                  <a:srgbClr val="222222"/>
                </a:solidFill>
                <a:latin typeface="Calibri" panose="020F0502020204030204" pitchFamily="34" charset="0"/>
                <a:cs typeface="Arial" panose="020B0604020202020204" pitchFamily="34" charset="0"/>
              </a:rPr>
              <a:t>Drumul Taberei is located on the West side and also is a part of highest populated sectors in Bucharest. Cluster 1 also has less restaurants and bus station. Keeping all the above pointers in mind this can also be 	considered as a venture.</a:t>
            </a:r>
          </a:p>
          <a:p>
            <a:endParaRPr lang="en-IN" dirty="0"/>
          </a:p>
        </p:txBody>
      </p:sp>
      <p:pic>
        <p:nvPicPr>
          <p:cNvPr id="4" name="Picture 3">
            <a:extLst>
              <a:ext uri="{FF2B5EF4-FFF2-40B4-BE49-F238E27FC236}">
                <a16:creationId xmlns:a16="http://schemas.microsoft.com/office/drawing/2014/main" id="{39A7A9ED-6CD8-4204-A548-A35231AE069E}"/>
              </a:ext>
            </a:extLst>
          </p:cNvPr>
          <p:cNvPicPr/>
          <p:nvPr/>
        </p:nvPicPr>
        <p:blipFill>
          <a:blip r:embed="rId2"/>
          <a:stretch>
            <a:fillRect/>
          </a:stretch>
        </p:blipFill>
        <p:spPr>
          <a:xfrm>
            <a:off x="8448675" y="2343150"/>
            <a:ext cx="2480183" cy="2124837"/>
          </a:xfrm>
          <a:prstGeom prst="rect">
            <a:avLst/>
          </a:prstGeom>
        </p:spPr>
      </p:pic>
      <p:pic>
        <p:nvPicPr>
          <p:cNvPr id="5" name="Picture 4">
            <a:extLst>
              <a:ext uri="{FF2B5EF4-FFF2-40B4-BE49-F238E27FC236}">
                <a16:creationId xmlns:a16="http://schemas.microsoft.com/office/drawing/2014/main" id="{E722F6FB-DC95-4931-B5AA-245F26C21961}"/>
              </a:ext>
            </a:extLst>
          </p:cNvPr>
          <p:cNvPicPr/>
          <p:nvPr/>
        </p:nvPicPr>
        <p:blipFill>
          <a:blip r:embed="rId3"/>
          <a:stretch>
            <a:fillRect/>
          </a:stretch>
        </p:blipFill>
        <p:spPr>
          <a:xfrm>
            <a:off x="8448675" y="4619625"/>
            <a:ext cx="2480183" cy="2028825"/>
          </a:xfrm>
          <a:prstGeom prst="rect">
            <a:avLst/>
          </a:prstGeom>
        </p:spPr>
      </p:pic>
    </p:spTree>
    <p:extLst>
      <p:ext uri="{BB962C8B-B14F-4D97-AF65-F5344CB8AC3E}">
        <p14:creationId xmlns:p14="http://schemas.microsoft.com/office/powerpoint/2010/main" val="153750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B0A0-10F3-4EF6-BC14-88A215C48441}"/>
              </a:ext>
            </a:extLst>
          </p:cNvPr>
          <p:cNvSpPr>
            <a:spLocks noGrp="1"/>
          </p:cNvSpPr>
          <p:nvPr>
            <p:ph type="title"/>
          </p:nvPr>
        </p:nvSpPr>
        <p:spPr/>
        <p:txBody>
          <a:bodyPr/>
          <a:lstStyle/>
          <a:p>
            <a:r>
              <a:rPr lang="en-IN" dirty="0"/>
              <a:t>Conclusion </a:t>
            </a:r>
            <a:r>
              <a:rPr lang="en-IN" cap="none" dirty="0"/>
              <a:t>(</a:t>
            </a:r>
            <a:r>
              <a:rPr lang="en-IN" cap="none" dirty="0" err="1"/>
              <a:t>cntd</a:t>
            </a:r>
            <a:r>
              <a:rPr lang="en-IN" cap="none" dirty="0"/>
              <a:t>.)</a:t>
            </a:r>
            <a:endParaRPr lang="en-IN" dirty="0"/>
          </a:p>
        </p:txBody>
      </p:sp>
      <p:sp>
        <p:nvSpPr>
          <p:cNvPr id="3" name="Content Placeholder 2">
            <a:extLst>
              <a:ext uri="{FF2B5EF4-FFF2-40B4-BE49-F238E27FC236}">
                <a16:creationId xmlns:a16="http://schemas.microsoft.com/office/drawing/2014/main" id="{70C85CE7-4048-4124-AB02-DF4600DDFB4D}"/>
              </a:ext>
            </a:extLst>
          </p:cNvPr>
          <p:cNvSpPr>
            <a:spLocks noGrp="1"/>
          </p:cNvSpPr>
          <p:nvPr>
            <p:ph idx="1"/>
          </p:nvPr>
        </p:nvSpPr>
        <p:spPr>
          <a:xfrm>
            <a:off x="1069848" y="2121408"/>
            <a:ext cx="6807327" cy="4050792"/>
          </a:xfrm>
        </p:spPr>
        <p:txBody>
          <a:bodyPr/>
          <a:lstStyle/>
          <a:p>
            <a:pPr lvl="1">
              <a:spcBef>
                <a:spcPts val="1200"/>
              </a:spcBef>
            </a:pPr>
            <a:endParaRPr lang="en-IN" sz="1600" b="1" u="sng" dirty="0">
              <a:solidFill>
                <a:srgbClr val="222222"/>
              </a:solidFill>
              <a:latin typeface="Calibri" panose="020F0502020204030204" pitchFamily="34" charset="0"/>
              <a:cs typeface="Arial" panose="020B0604020202020204" pitchFamily="34" charset="0"/>
            </a:endParaRPr>
          </a:p>
          <a:p>
            <a:pPr lvl="1">
              <a:spcBef>
                <a:spcPts val="1200"/>
              </a:spcBef>
            </a:pPr>
            <a:r>
              <a:rPr lang="en-IN" sz="1600" b="1" u="sng" dirty="0">
                <a:solidFill>
                  <a:srgbClr val="222222"/>
                </a:solidFill>
                <a:latin typeface="Calibri" panose="020F0502020204030204" pitchFamily="34" charset="0"/>
                <a:cs typeface="Arial" panose="020B0604020202020204" pitchFamily="34" charset="0"/>
              </a:rPr>
              <a:t>Neighborhood 3 (Titan - Cluster 5 Sector 3 385,439):</a:t>
            </a:r>
          </a:p>
          <a:p>
            <a:pPr marL="274320" lvl="1" indent="0">
              <a:spcBef>
                <a:spcPts val="1200"/>
              </a:spcBef>
              <a:buNone/>
            </a:pPr>
            <a:r>
              <a:rPr lang="en-IN" sz="1600" dirty="0">
                <a:solidFill>
                  <a:srgbClr val="222222"/>
                </a:solidFill>
                <a:latin typeface="Calibri" panose="020F0502020204030204" pitchFamily="34" charset="0"/>
                <a:cs typeface="Arial" panose="020B0604020202020204" pitchFamily="34" charset="0"/>
              </a:rPr>
              <a:t>Titan is very near to the central western area and also is one of the highest populated sectors which means there is high demand and has no restaurants at all.</a:t>
            </a:r>
          </a:p>
          <a:p>
            <a:pPr lvl="1">
              <a:spcBef>
                <a:spcPts val="1200"/>
              </a:spcBef>
            </a:pPr>
            <a:r>
              <a:rPr lang="en-IN" sz="1600" b="1" u="sng" dirty="0">
                <a:solidFill>
                  <a:srgbClr val="222222"/>
                </a:solidFill>
                <a:latin typeface="Calibri" panose="020F0502020204030204" pitchFamily="34" charset="0"/>
                <a:cs typeface="Arial" panose="020B0604020202020204" pitchFamily="34" charset="0"/>
              </a:rPr>
              <a:t>Neighborhood 4 (Regie - Cluster 0 Sector 6 367,760):</a:t>
            </a:r>
          </a:p>
          <a:p>
            <a:pPr marL="274320" lvl="1" indent="0">
              <a:spcBef>
                <a:spcPts val="1200"/>
              </a:spcBef>
              <a:buNone/>
            </a:pPr>
            <a:r>
              <a:rPr lang="en-IN" sz="1600" dirty="0">
                <a:solidFill>
                  <a:srgbClr val="222222"/>
                </a:solidFill>
                <a:latin typeface="Calibri" panose="020F0502020204030204" pitchFamily="34" charset="0"/>
                <a:cs typeface="Arial" panose="020B0604020202020204" pitchFamily="34" charset="0"/>
              </a:rPr>
              <a:t>Regie is in the prime western location of Bucharest and is under the highest populated areas with very less avenues similar to Titan. So this place will also be a good place to start a Turkish restaurant.</a:t>
            </a:r>
          </a:p>
          <a:p>
            <a:endParaRPr lang="en-IN" dirty="0"/>
          </a:p>
        </p:txBody>
      </p:sp>
      <p:pic>
        <p:nvPicPr>
          <p:cNvPr id="4" name="Picture 3">
            <a:extLst>
              <a:ext uri="{FF2B5EF4-FFF2-40B4-BE49-F238E27FC236}">
                <a16:creationId xmlns:a16="http://schemas.microsoft.com/office/drawing/2014/main" id="{28B25191-9938-41D9-AC86-1C4B7C7DF21D}"/>
              </a:ext>
            </a:extLst>
          </p:cNvPr>
          <p:cNvPicPr/>
          <p:nvPr/>
        </p:nvPicPr>
        <p:blipFill>
          <a:blip r:embed="rId2"/>
          <a:stretch>
            <a:fillRect/>
          </a:stretch>
        </p:blipFill>
        <p:spPr>
          <a:xfrm>
            <a:off x="8351837" y="1349502"/>
            <a:ext cx="2539048" cy="2263140"/>
          </a:xfrm>
          <a:prstGeom prst="rect">
            <a:avLst/>
          </a:prstGeom>
        </p:spPr>
      </p:pic>
      <p:pic>
        <p:nvPicPr>
          <p:cNvPr id="5" name="Picture 4">
            <a:extLst>
              <a:ext uri="{FF2B5EF4-FFF2-40B4-BE49-F238E27FC236}">
                <a16:creationId xmlns:a16="http://schemas.microsoft.com/office/drawing/2014/main" id="{F46E02BB-52C9-4221-A74A-64FB0D628C6C}"/>
              </a:ext>
            </a:extLst>
          </p:cNvPr>
          <p:cNvPicPr/>
          <p:nvPr/>
        </p:nvPicPr>
        <p:blipFill>
          <a:blip r:embed="rId3"/>
          <a:stretch>
            <a:fillRect/>
          </a:stretch>
        </p:blipFill>
        <p:spPr>
          <a:xfrm>
            <a:off x="8351838" y="3813810"/>
            <a:ext cx="2539048" cy="2559558"/>
          </a:xfrm>
          <a:prstGeom prst="rect">
            <a:avLst/>
          </a:prstGeom>
        </p:spPr>
      </p:pic>
    </p:spTree>
    <p:extLst>
      <p:ext uri="{BB962C8B-B14F-4D97-AF65-F5344CB8AC3E}">
        <p14:creationId xmlns:p14="http://schemas.microsoft.com/office/powerpoint/2010/main" val="1751061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A799-8735-4ADA-BB73-71A5EFCC0C8B}"/>
              </a:ext>
            </a:extLst>
          </p:cNvPr>
          <p:cNvSpPr>
            <a:spLocks noGrp="1"/>
          </p:cNvSpPr>
          <p:nvPr>
            <p:ph type="title"/>
          </p:nvPr>
        </p:nvSpPr>
        <p:spPr/>
        <p:txBody>
          <a:bodyPr>
            <a:normAutofit/>
          </a:bodyPr>
          <a:lstStyle/>
          <a:p>
            <a:pPr algn="ctr"/>
            <a:r>
              <a:rPr lang="en-IN" dirty="0"/>
              <a:t>Introduction</a:t>
            </a:r>
          </a:p>
        </p:txBody>
      </p:sp>
      <p:sp>
        <p:nvSpPr>
          <p:cNvPr id="3" name="Content Placeholder 2">
            <a:extLst>
              <a:ext uri="{FF2B5EF4-FFF2-40B4-BE49-F238E27FC236}">
                <a16:creationId xmlns:a16="http://schemas.microsoft.com/office/drawing/2014/main" id="{4EF3CFA2-19C9-4302-BF76-2C35CD0B5472}"/>
              </a:ext>
            </a:extLst>
          </p:cNvPr>
          <p:cNvSpPr>
            <a:spLocks noGrp="1"/>
          </p:cNvSpPr>
          <p:nvPr>
            <p:ph idx="1"/>
          </p:nvPr>
        </p:nvSpPr>
        <p:spPr/>
        <p:txBody>
          <a:bodyPr>
            <a:normAutofit/>
          </a:bodyPr>
          <a:lstStyle/>
          <a:p>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endParaRPr lang="en-IN" sz="1800" b="1" dirty="0">
              <a:latin typeface="Calibri" panose="020F0502020204030204" pitchFamily="34" charset="0"/>
              <a:ea typeface="Calibri" panose="020F0502020204030204" pitchFamily="34" charset="0"/>
              <a:cs typeface="Mangal" panose="02040503050203030202" pitchFamily="18" charset="0"/>
            </a:endParaRPr>
          </a:p>
          <a:p>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r>
              <a:rPr lang="en-IN" sz="1800" b="1" dirty="0">
                <a:effectLst/>
                <a:latin typeface="Calibri" panose="020F0502020204030204" pitchFamily="34" charset="0"/>
                <a:ea typeface="Calibri" panose="020F0502020204030204" pitchFamily="34" charset="0"/>
                <a:cs typeface="Mangal" panose="02040503050203030202" pitchFamily="18" charset="0"/>
              </a:rPr>
              <a:t>Problem Statement:</a:t>
            </a:r>
            <a:r>
              <a:rPr lang="en-IN" sz="1800" dirty="0">
                <a:effectLst/>
                <a:latin typeface="Calibri" panose="020F0502020204030204" pitchFamily="34" charset="0"/>
                <a:ea typeface="Calibri" panose="020F0502020204030204" pitchFamily="34" charset="0"/>
                <a:cs typeface="Mangal" panose="02040503050203030202" pitchFamily="18" charset="0"/>
              </a:rPr>
              <a:t> What are the possible locations for someone to open a Turkish restaurant in Bucharest.</a:t>
            </a:r>
          </a:p>
          <a:p>
            <a:r>
              <a:rPr lang="en-IN" sz="18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Bucharest is the capital and largest city of Romania, as well as it’s cultural, financial and industrial centre. It is in the southeast of the country, at </a:t>
            </a:r>
            <a:r>
              <a:rPr lang="en-IN" sz="1800" dirty="0">
                <a:solidFill>
                  <a:srgbClr val="222222"/>
                </a:solidFill>
                <a:latin typeface="Calibri" panose="020F0502020204030204" pitchFamily="34" charset="0"/>
                <a:cs typeface="Arial" panose="020B0604020202020204" pitchFamily="34" charset="0"/>
              </a:rPr>
              <a:t>44°25′57″N  26°06′14″E, on the banks of the Dambovita River, less than 60 km (37.3 mi) north of the Danube river and the Bulgarian border.</a:t>
            </a:r>
          </a:p>
          <a:p>
            <a:r>
              <a:rPr lang="en-IN" sz="18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The city proper is administratively known as the 'Municipality of Bucharest' and has the same administrative level as that of a national </a:t>
            </a:r>
            <a:r>
              <a:rPr lang="en-IN" sz="1800" u="none" strike="noStrike" dirty="0">
                <a:solidFill>
                  <a:srgbClr val="222222"/>
                </a:solidFill>
                <a:effectLst/>
                <a:latin typeface="Calibri" panose="020F0502020204030204" pitchFamily="34" charset="0"/>
                <a:ea typeface="Calibri" panose="020F0502020204030204" pitchFamily="34" charset="0"/>
                <a:cs typeface="Arial" panose="020B0604020202020204" pitchFamily="34" charset="0"/>
              </a:rPr>
              <a:t>county</a:t>
            </a:r>
            <a:r>
              <a:rPr lang="en-IN" sz="18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 being further subdivided into six </a:t>
            </a:r>
            <a:r>
              <a:rPr lang="en-IN" sz="1800" u="none" strike="noStrike" dirty="0">
                <a:solidFill>
                  <a:srgbClr val="222222"/>
                </a:solidFill>
                <a:effectLst/>
                <a:latin typeface="Calibri" panose="020F0502020204030204" pitchFamily="34" charset="0"/>
                <a:ea typeface="Calibri" panose="020F0502020204030204" pitchFamily="34" charset="0"/>
                <a:cs typeface="Arial" panose="020B0604020202020204" pitchFamily="34" charset="0"/>
              </a:rPr>
              <a:t>sectors</a:t>
            </a:r>
            <a:r>
              <a:rPr lang="en-IN" sz="18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 each governed by a local mayor.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sz="1800" dirty="0">
              <a:solidFill>
                <a:srgbClr val="222222"/>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091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0643-BEEF-4EA6-AEFF-C60FE72BF16D}"/>
              </a:ext>
            </a:extLst>
          </p:cNvPr>
          <p:cNvSpPr>
            <a:spLocks noGrp="1"/>
          </p:cNvSpPr>
          <p:nvPr>
            <p:ph type="title"/>
          </p:nvPr>
        </p:nvSpPr>
        <p:spPr/>
        <p:txBody>
          <a:bodyPr/>
          <a:lstStyle/>
          <a:p>
            <a:pPr algn="ctr"/>
            <a:r>
              <a:rPr lang="en-IN" dirty="0"/>
              <a:t>Data Sources</a:t>
            </a:r>
          </a:p>
        </p:txBody>
      </p:sp>
      <p:sp>
        <p:nvSpPr>
          <p:cNvPr id="3" name="Content Placeholder 2">
            <a:extLst>
              <a:ext uri="{FF2B5EF4-FFF2-40B4-BE49-F238E27FC236}">
                <a16:creationId xmlns:a16="http://schemas.microsoft.com/office/drawing/2014/main" id="{335F7C2C-3DFC-4033-B97B-9965C39B855D}"/>
              </a:ext>
            </a:extLst>
          </p:cNvPr>
          <p:cNvSpPr>
            <a:spLocks noGrp="1"/>
          </p:cNvSpPr>
          <p:nvPr>
            <p:ph idx="1"/>
          </p:nvPr>
        </p:nvSpPr>
        <p:spPr/>
        <p:txBody>
          <a:bodyPr>
            <a:normAutofit/>
          </a:bodyPr>
          <a:lstStyle/>
          <a:p>
            <a:pPr lvl="0" fontAlgn="base">
              <a:tabLst>
                <a:tab pos="457200" algn="l"/>
              </a:tabLst>
            </a:pPr>
            <a:endParaRPr lang="en-US" sz="1800" dirty="0">
              <a:solidFill>
                <a:srgbClr val="222222"/>
              </a:solidFill>
              <a:latin typeface="Calibri" panose="020F0502020204030204" pitchFamily="34" charset="0"/>
              <a:cs typeface="Arial" panose="020B0604020202020204" pitchFamily="34" charset="0"/>
            </a:endParaRPr>
          </a:p>
          <a:p>
            <a:pPr lvl="0" fontAlgn="base">
              <a:tabLst>
                <a:tab pos="457200" algn="l"/>
              </a:tabLst>
            </a:pPr>
            <a:endParaRPr lang="en-US" sz="1800" dirty="0">
              <a:solidFill>
                <a:srgbClr val="222222"/>
              </a:solidFill>
              <a:latin typeface="Calibri" panose="020F0502020204030204" pitchFamily="34" charset="0"/>
              <a:cs typeface="Arial" panose="020B0604020202020204" pitchFamily="34" charset="0"/>
            </a:endParaRPr>
          </a:p>
          <a:p>
            <a:pPr lvl="0" fontAlgn="base">
              <a:tabLst>
                <a:tab pos="457200" algn="l"/>
              </a:tabLst>
            </a:pPr>
            <a:r>
              <a:rPr lang="en-US" sz="1800" dirty="0">
                <a:solidFill>
                  <a:srgbClr val="222222"/>
                </a:solidFill>
                <a:latin typeface="Calibri" panose="020F0502020204030204" pitchFamily="34" charset="0"/>
                <a:cs typeface="Arial" panose="020B0604020202020204" pitchFamily="34" charset="0"/>
              </a:rPr>
              <a:t>I got the neighborhood data of Bucharest from Wikipedia</a:t>
            </a:r>
            <a:endParaRPr lang="en-IN" sz="1800" dirty="0">
              <a:solidFill>
                <a:srgbClr val="222222"/>
              </a:solidFill>
              <a:latin typeface="Calibri" panose="020F0502020204030204" pitchFamily="34" charset="0"/>
              <a:cs typeface="Arial" panose="020B0604020202020204" pitchFamily="34" charset="0"/>
            </a:endParaRPr>
          </a:p>
          <a:p>
            <a:pPr lvl="0" fontAlgn="base">
              <a:tabLst>
                <a:tab pos="457200" algn="l"/>
              </a:tabLst>
            </a:pPr>
            <a:r>
              <a:rPr lang="en-US" sz="1800" dirty="0">
                <a:solidFill>
                  <a:srgbClr val="222222"/>
                </a:solidFill>
                <a:latin typeface="Calibri" panose="020F0502020204030204" pitchFamily="34" charset="0"/>
                <a:cs typeface="Arial" panose="020B0604020202020204" pitchFamily="34" charset="0"/>
              </a:rPr>
              <a:t>I used python geocoder library to get geographical coordinates of neighborhoods.</a:t>
            </a:r>
            <a:endParaRPr lang="en-IN" sz="1800" dirty="0">
              <a:solidFill>
                <a:srgbClr val="222222"/>
              </a:solidFill>
              <a:latin typeface="Calibri" panose="020F0502020204030204" pitchFamily="34" charset="0"/>
              <a:cs typeface="Arial" panose="020B0604020202020204" pitchFamily="34" charset="0"/>
            </a:endParaRPr>
          </a:p>
          <a:p>
            <a:pPr lvl="0" fontAlgn="base">
              <a:tabLst>
                <a:tab pos="457200" algn="l"/>
              </a:tabLst>
            </a:pPr>
            <a:r>
              <a:rPr lang="en-US" sz="1800" dirty="0">
                <a:solidFill>
                  <a:srgbClr val="222222"/>
                </a:solidFill>
                <a:latin typeface="Calibri" panose="020F0502020204030204" pitchFamily="34" charset="0"/>
                <a:cs typeface="Arial" panose="020B0604020202020204" pitchFamily="34" charset="0"/>
              </a:rPr>
              <a:t>I used Foursquare API venues explore method to get the venues of given neighborhoods of Bucharest.</a:t>
            </a:r>
            <a:endParaRPr lang="en-IN" sz="1800" dirty="0">
              <a:solidFill>
                <a:srgbClr val="222222"/>
              </a:solidFill>
              <a:latin typeface="Calibri" panose="020F0502020204030204" pitchFamily="34" charset="0"/>
              <a:cs typeface="Arial" panose="020B0604020202020204" pitchFamily="34" charset="0"/>
            </a:endParaRPr>
          </a:p>
          <a:p>
            <a:pPr lvl="0" fontAlgn="base">
              <a:tabLst>
                <a:tab pos="457200" algn="l"/>
              </a:tabLst>
            </a:pPr>
            <a:r>
              <a:rPr lang="en-US" sz="1800" dirty="0">
                <a:solidFill>
                  <a:srgbClr val="222222"/>
                </a:solidFill>
                <a:latin typeface="Calibri" panose="020F0502020204030204" pitchFamily="34" charset="0"/>
                <a:cs typeface="Arial" panose="020B0604020202020204" pitchFamily="34" charset="0"/>
              </a:rPr>
              <a:t>I used Foursquare API venues method to get ranks and likes of restaurants by given venue id.</a:t>
            </a:r>
            <a:endParaRPr lang="en-IN" sz="1800" dirty="0">
              <a:solidFill>
                <a:srgbClr val="222222"/>
              </a:solidFill>
              <a:latin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0020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D524-1689-4D1B-BF7C-9F488A8D46A3}"/>
              </a:ext>
            </a:extLst>
          </p:cNvPr>
          <p:cNvSpPr>
            <a:spLocks noGrp="1"/>
          </p:cNvSpPr>
          <p:nvPr>
            <p:ph type="title"/>
          </p:nvPr>
        </p:nvSpPr>
        <p:spPr/>
        <p:txBody>
          <a:bodyPr/>
          <a:lstStyle/>
          <a:p>
            <a:pPr algn="ctr"/>
            <a:r>
              <a:rPr lang="en-IN" dirty="0"/>
              <a:t>Methodology</a:t>
            </a:r>
          </a:p>
        </p:txBody>
      </p:sp>
      <p:sp>
        <p:nvSpPr>
          <p:cNvPr id="3" name="Content Placeholder 2">
            <a:extLst>
              <a:ext uri="{FF2B5EF4-FFF2-40B4-BE49-F238E27FC236}">
                <a16:creationId xmlns:a16="http://schemas.microsoft.com/office/drawing/2014/main" id="{E7614A87-E275-4196-A7FD-4C9CF807BB40}"/>
              </a:ext>
            </a:extLst>
          </p:cNvPr>
          <p:cNvSpPr>
            <a:spLocks noGrp="1"/>
          </p:cNvSpPr>
          <p:nvPr>
            <p:ph idx="1"/>
          </p:nvPr>
        </p:nvSpPr>
        <p:spPr/>
        <p:txBody>
          <a:bodyPr/>
          <a:lstStyle/>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used GitHub repository for code versioning.</a:t>
            </a:r>
            <a:endParaRPr lang="en-IN" sz="1800" dirty="0">
              <a:solidFill>
                <a:srgbClr val="222222"/>
              </a:solidFill>
              <a:latin typeface="Calibri" panose="020F0502020204030204" pitchFamily="34" charset="0"/>
              <a:cs typeface="Arial" panose="020B0604020202020204" pitchFamily="34" charset="0"/>
            </a:endParaRPr>
          </a:p>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The Bucharest data is available with the neighborhood name in Wikipedia. Location information (latitude and longitude) of neighborhoods is taken from geocoder library.</a:t>
            </a:r>
            <a:endParaRPr lang="en-IN" sz="1800" dirty="0">
              <a:solidFill>
                <a:srgbClr val="222222"/>
              </a:solidFill>
              <a:latin typeface="Calibri" panose="020F0502020204030204" pitchFamily="34" charset="0"/>
              <a:cs typeface="Arial" panose="020B0604020202020204" pitchFamily="34" charset="0"/>
            </a:endParaRPr>
          </a:p>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took neighborhood from Wikipedia and put blue dots on Bucharest map to see centers of neighborhoods. There are 40 neighborhoods in Bucharest.</a:t>
            </a:r>
          </a:p>
          <a:p>
            <a:pPr marL="342900" lvl="0" indent="-342900">
              <a:lnSpc>
                <a:spcPct val="150000"/>
              </a:lnSpc>
              <a:buSzPts val="1000"/>
              <a:buFont typeface="Symbol" panose="05050102010706020507" pitchFamily="18" charset="2"/>
              <a:buChar char=""/>
              <a:tabLst>
                <a:tab pos="457200" algn="l"/>
              </a:tabLst>
            </a:pPr>
            <a:endParaRPr lang="en-IN" sz="1800" dirty="0">
              <a:effectLst/>
              <a:latin typeface="Arial" panose="020B060402020202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B4DBDEB9-7E10-4F68-89B8-24ECB90DC52A}"/>
              </a:ext>
            </a:extLst>
          </p:cNvPr>
          <p:cNvPicPr/>
          <p:nvPr/>
        </p:nvPicPr>
        <p:blipFill>
          <a:blip r:embed="rId2"/>
          <a:stretch>
            <a:fillRect/>
          </a:stretch>
        </p:blipFill>
        <p:spPr>
          <a:xfrm>
            <a:off x="6934200" y="3538982"/>
            <a:ext cx="3787902" cy="2633218"/>
          </a:xfrm>
          <a:prstGeom prst="rect">
            <a:avLst/>
          </a:prstGeom>
        </p:spPr>
      </p:pic>
    </p:spTree>
    <p:extLst>
      <p:ext uri="{BB962C8B-B14F-4D97-AF65-F5344CB8AC3E}">
        <p14:creationId xmlns:p14="http://schemas.microsoft.com/office/powerpoint/2010/main" val="262825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3EB4-87F8-4BFE-A9D4-D30DFDA77704}"/>
              </a:ext>
            </a:extLst>
          </p:cNvPr>
          <p:cNvSpPr>
            <a:spLocks noGrp="1"/>
          </p:cNvSpPr>
          <p:nvPr>
            <p:ph type="title"/>
          </p:nvPr>
        </p:nvSpPr>
        <p:spPr/>
        <p:txBody>
          <a:bodyPr/>
          <a:lstStyle/>
          <a:p>
            <a:pPr algn="ctr"/>
            <a:r>
              <a:rPr lang="en-IN" dirty="0"/>
              <a:t>Methodology </a:t>
            </a:r>
            <a:r>
              <a:rPr lang="en-IN" cap="none" dirty="0"/>
              <a:t>(</a:t>
            </a:r>
            <a:r>
              <a:rPr lang="en-IN" cap="none" dirty="0" err="1"/>
              <a:t>cntd</a:t>
            </a:r>
            <a:r>
              <a:rPr lang="en-IN" cap="none" dirty="0"/>
              <a:t>.)</a:t>
            </a:r>
            <a:endParaRPr lang="en-IN" dirty="0"/>
          </a:p>
        </p:txBody>
      </p:sp>
      <p:sp>
        <p:nvSpPr>
          <p:cNvPr id="3" name="Content Placeholder 2">
            <a:extLst>
              <a:ext uri="{FF2B5EF4-FFF2-40B4-BE49-F238E27FC236}">
                <a16:creationId xmlns:a16="http://schemas.microsoft.com/office/drawing/2014/main" id="{F7520FFA-F5C0-4BB5-A446-18D0027EB7CE}"/>
              </a:ext>
            </a:extLst>
          </p:cNvPr>
          <p:cNvSpPr>
            <a:spLocks noGrp="1"/>
          </p:cNvSpPr>
          <p:nvPr>
            <p:ph idx="1"/>
          </p:nvPr>
        </p:nvSpPr>
        <p:spPr/>
        <p:txBody>
          <a:bodyPr/>
          <a:lstStyle/>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By using Foursquare API, I got venue list with 1 km distance to neighborhood's center</a:t>
            </a:r>
            <a:r>
              <a:rPr lang="en-IN" sz="1800" dirty="0">
                <a:solidFill>
                  <a:srgbClr val="222222"/>
                </a:solidFill>
                <a:latin typeface="Calibri" panose="020F0502020204030204" pitchFamily="34" charset="0"/>
                <a:cs typeface="Arial" panose="020B0604020202020204" pitchFamily="34" charset="0"/>
              </a:rPr>
              <a:t>. </a:t>
            </a:r>
            <a:r>
              <a:rPr lang="en-US" sz="1800" dirty="0">
                <a:solidFill>
                  <a:srgbClr val="222222"/>
                </a:solidFill>
                <a:latin typeface="Calibri" panose="020F0502020204030204" pitchFamily="34" charset="0"/>
                <a:cs typeface="Arial" panose="020B0604020202020204" pitchFamily="34" charset="0"/>
              </a:rPr>
              <a:t>There are 215 unique venue categories</a:t>
            </a:r>
            <a:endParaRPr lang="en-IN" sz="1800" dirty="0">
              <a:solidFill>
                <a:srgbClr val="222222"/>
              </a:solidFill>
              <a:latin typeface="Calibri" panose="020F0502020204030204" pitchFamily="34" charset="0"/>
              <a:cs typeface="Arial" panose="020B0604020202020204" pitchFamily="34" charset="0"/>
            </a:endParaRPr>
          </a:p>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filtered all other restaurants to get Turkish restaurant. We can see from histogram of restaurants that 20 neighborhoods do not have any Turkish restaurant.</a:t>
            </a:r>
            <a:endParaRPr lang="en-IN" sz="1800" dirty="0">
              <a:solidFill>
                <a:srgbClr val="222222"/>
              </a:solidFill>
              <a:latin typeface="Calibri" panose="020F050202020403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13729953-762C-4B42-B76C-8358126EC9E2}"/>
              </a:ext>
            </a:extLst>
          </p:cNvPr>
          <p:cNvPicPr/>
          <p:nvPr/>
        </p:nvPicPr>
        <p:blipFill>
          <a:blip r:embed="rId2"/>
          <a:stretch>
            <a:fillRect/>
          </a:stretch>
        </p:blipFill>
        <p:spPr>
          <a:xfrm>
            <a:off x="1811020" y="3631692"/>
            <a:ext cx="6323330" cy="2567940"/>
          </a:xfrm>
          <a:prstGeom prst="rect">
            <a:avLst/>
          </a:prstGeom>
        </p:spPr>
      </p:pic>
    </p:spTree>
    <p:extLst>
      <p:ext uri="{BB962C8B-B14F-4D97-AF65-F5344CB8AC3E}">
        <p14:creationId xmlns:p14="http://schemas.microsoft.com/office/powerpoint/2010/main" val="172961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B644-6D51-4E25-BDF3-A3A82DCB07E3}"/>
              </a:ext>
            </a:extLst>
          </p:cNvPr>
          <p:cNvSpPr>
            <a:spLocks noGrp="1"/>
          </p:cNvSpPr>
          <p:nvPr>
            <p:ph type="title"/>
          </p:nvPr>
        </p:nvSpPr>
        <p:spPr/>
        <p:txBody>
          <a:bodyPr/>
          <a:lstStyle/>
          <a:p>
            <a:pPr algn="ctr"/>
            <a:r>
              <a:rPr lang="en-IN" dirty="0"/>
              <a:t>Methodology </a:t>
            </a:r>
            <a:r>
              <a:rPr lang="en-IN" cap="none" dirty="0"/>
              <a:t>(</a:t>
            </a:r>
            <a:r>
              <a:rPr lang="en-IN" cap="none" dirty="0" err="1"/>
              <a:t>cntd</a:t>
            </a:r>
            <a:r>
              <a:rPr lang="en-IN" cap="none" dirty="0"/>
              <a:t>.)</a:t>
            </a:r>
            <a:endParaRPr lang="en-IN" dirty="0"/>
          </a:p>
        </p:txBody>
      </p:sp>
      <p:sp>
        <p:nvSpPr>
          <p:cNvPr id="3" name="Content Placeholder 2">
            <a:extLst>
              <a:ext uri="{FF2B5EF4-FFF2-40B4-BE49-F238E27FC236}">
                <a16:creationId xmlns:a16="http://schemas.microsoft.com/office/drawing/2014/main" id="{60791631-0E5B-4C5A-913D-86C712E4F6DC}"/>
              </a:ext>
            </a:extLst>
          </p:cNvPr>
          <p:cNvSpPr>
            <a:spLocks noGrp="1"/>
          </p:cNvSpPr>
          <p:nvPr>
            <p:ph idx="1"/>
          </p:nvPr>
        </p:nvSpPr>
        <p:spPr/>
        <p:txBody>
          <a:bodyPr/>
          <a:lstStyle/>
          <a:p>
            <a:pPr lvl="0" fontAlgn="base">
              <a:tabLst>
                <a:tab pos="457200" algn="l"/>
              </a:tabLst>
            </a:pPr>
            <a:r>
              <a:rPr lang="en-US" sz="1800" dirty="0">
                <a:solidFill>
                  <a:srgbClr val="222222"/>
                </a:solidFill>
                <a:latin typeface="Calibri" panose="020F0502020204030204" pitchFamily="34" charset="0"/>
                <a:cs typeface="Arial" panose="020B0604020202020204" pitchFamily="34" charset="0"/>
              </a:rPr>
              <a:t>I created a heatmap for counts of restaurants in neighborhoods by using Folium library. On heatmap, I used 4 few circles indicating distance of 2km, 4km, 6km and 10km from Bucharest center. </a:t>
            </a:r>
            <a:endParaRPr lang="en-IN" sz="1800" dirty="0">
              <a:solidFill>
                <a:srgbClr val="222222"/>
              </a:solidFill>
              <a:latin typeface="Calibri" panose="020F0502020204030204" pitchFamily="34" charset="0"/>
              <a:cs typeface="Arial" panose="020B0604020202020204" pitchFamily="34" charset="0"/>
            </a:endParaRPr>
          </a:p>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superimposed the existing blue dots with red markers for Turkish Restaurants and blue circles for Turkish restaurants with rating less than 7 on first map.</a:t>
            </a:r>
            <a:endParaRPr lang="en-IN" sz="1800" dirty="0">
              <a:solidFill>
                <a:srgbClr val="222222"/>
              </a:solidFill>
              <a:latin typeface="Calibri" panose="020F0502020204030204" pitchFamily="34" charset="0"/>
              <a:cs typeface="Arial" panose="020B0604020202020204" pitchFamily="34" charset="0"/>
            </a:endParaRPr>
          </a:p>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superimposed neighborhoods without any Turkish restaurant with cyan markers in second heatmap.</a:t>
            </a:r>
            <a:endParaRPr lang="en-IN" sz="1800" dirty="0">
              <a:solidFill>
                <a:srgbClr val="222222"/>
              </a:solidFill>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A5BF6C4-C054-44F9-9D5D-84F434300DFE}"/>
              </a:ext>
            </a:extLst>
          </p:cNvPr>
          <p:cNvPicPr/>
          <p:nvPr/>
        </p:nvPicPr>
        <p:blipFill>
          <a:blip r:embed="rId2"/>
          <a:stretch>
            <a:fillRect/>
          </a:stretch>
        </p:blipFill>
        <p:spPr>
          <a:xfrm>
            <a:off x="2168207" y="3901440"/>
            <a:ext cx="2597785" cy="2254885"/>
          </a:xfrm>
          <a:prstGeom prst="rect">
            <a:avLst/>
          </a:prstGeom>
        </p:spPr>
      </p:pic>
      <p:pic>
        <p:nvPicPr>
          <p:cNvPr id="5" name="Picture 4">
            <a:extLst>
              <a:ext uri="{FF2B5EF4-FFF2-40B4-BE49-F238E27FC236}">
                <a16:creationId xmlns:a16="http://schemas.microsoft.com/office/drawing/2014/main" id="{B6BF036A-1BD8-418E-8B09-F75131349DE9}"/>
              </a:ext>
            </a:extLst>
          </p:cNvPr>
          <p:cNvPicPr/>
          <p:nvPr/>
        </p:nvPicPr>
        <p:blipFill>
          <a:blip r:embed="rId3"/>
          <a:stretch>
            <a:fillRect/>
          </a:stretch>
        </p:blipFill>
        <p:spPr>
          <a:xfrm>
            <a:off x="5613717" y="3885565"/>
            <a:ext cx="2640965" cy="2270760"/>
          </a:xfrm>
          <a:prstGeom prst="rect">
            <a:avLst/>
          </a:prstGeom>
        </p:spPr>
      </p:pic>
    </p:spTree>
    <p:extLst>
      <p:ext uri="{BB962C8B-B14F-4D97-AF65-F5344CB8AC3E}">
        <p14:creationId xmlns:p14="http://schemas.microsoft.com/office/powerpoint/2010/main" val="263968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29BE-3029-428D-AD50-845A65E0557A}"/>
              </a:ext>
            </a:extLst>
          </p:cNvPr>
          <p:cNvSpPr>
            <a:spLocks noGrp="1"/>
          </p:cNvSpPr>
          <p:nvPr>
            <p:ph type="title"/>
          </p:nvPr>
        </p:nvSpPr>
        <p:spPr/>
        <p:txBody>
          <a:bodyPr/>
          <a:lstStyle/>
          <a:p>
            <a:pPr algn="ctr"/>
            <a:r>
              <a:rPr lang="en-IN" dirty="0"/>
              <a:t>Methodology </a:t>
            </a:r>
            <a:r>
              <a:rPr lang="en-IN" cap="none" dirty="0"/>
              <a:t>(</a:t>
            </a:r>
            <a:r>
              <a:rPr lang="en-IN" cap="none" dirty="0" err="1"/>
              <a:t>cntd</a:t>
            </a:r>
            <a:r>
              <a:rPr lang="en-IN" cap="none" dirty="0"/>
              <a:t>.)</a:t>
            </a:r>
            <a:br>
              <a:rPr lang="en-IN" cap="none" dirty="0"/>
            </a:br>
            <a:r>
              <a:rPr lang="en-IN" sz="4400" cap="none" dirty="0"/>
              <a:t>Clustering</a:t>
            </a:r>
            <a:endParaRPr lang="en-IN" dirty="0"/>
          </a:p>
        </p:txBody>
      </p:sp>
      <p:sp>
        <p:nvSpPr>
          <p:cNvPr id="3" name="Content Placeholder 2">
            <a:extLst>
              <a:ext uri="{FF2B5EF4-FFF2-40B4-BE49-F238E27FC236}">
                <a16:creationId xmlns:a16="http://schemas.microsoft.com/office/drawing/2014/main" id="{81108FD7-BB57-4DE0-9CA9-D1132506D127}"/>
              </a:ext>
            </a:extLst>
          </p:cNvPr>
          <p:cNvSpPr>
            <a:spLocks noGrp="1"/>
          </p:cNvSpPr>
          <p:nvPr>
            <p:ph idx="1"/>
          </p:nvPr>
        </p:nvSpPr>
        <p:spPr/>
        <p:txBody>
          <a:bodyPr/>
          <a:lstStyle/>
          <a:p>
            <a:pPr fontAlgn="base">
              <a:tabLst>
                <a:tab pos="457200" algn="l"/>
              </a:tabLst>
            </a:pPr>
            <a:r>
              <a:rPr lang="en-US" sz="1800" dirty="0">
                <a:solidFill>
                  <a:srgbClr val="222222"/>
                </a:solidFill>
                <a:latin typeface="Calibri" panose="020F0502020204030204" pitchFamily="34" charset="0"/>
                <a:cs typeface="Arial" panose="020B0604020202020204" pitchFamily="34" charset="0"/>
              </a:rPr>
              <a:t>I used Agglomerative Clustering to cluster neighborhoods according to count of venue categories in each neighborhood. According to the below graph, I decided to separate our neighborhoods into 6 clusters (cut at distance of 20, horizontal black line).</a:t>
            </a:r>
            <a:endParaRPr lang="en-IN" sz="1800" dirty="0">
              <a:solidFill>
                <a:srgbClr val="222222"/>
              </a:solidFill>
              <a:latin typeface="Calibri" panose="020F050202020403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164B1151-6FA5-4B9D-99DA-4073B512E80D}"/>
              </a:ext>
            </a:extLst>
          </p:cNvPr>
          <p:cNvPicPr/>
          <p:nvPr/>
        </p:nvPicPr>
        <p:blipFill>
          <a:blip r:embed="rId2"/>
          <a:stretch>
            <a:fillRect/>
          </a:stretch>
        </p:blipFill>
        <p:spPr>
          <a:xfrm>
            <a:off x="2315845" y="2967355"/>
            <a:ext cx="5731510" cy="3571240"/>
          </a:xfrm>
          <a:prstGeom prst="rect">
            <a:avLst/>
          </a:prstGeom>
        </p:spPr>
      </p:pic>
    </p:spTree>
    <p:extLst>
      <p:ext uri="{BB962C8B-B14F-4D97-AF65-F5344CB8AC3E}">
        <p14:creationId xmlns:p14="http://schemas.microsoft.com/office/powerpoint/2010/main" val="3034999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D5AA-69B8-40D7-BA4A-62D56A78E078}"/>
              </a:ext>
            </a:extLst>
          </p:cNvPr>
          <p:cNvSpPr>
            <a:spLocks noGrp="1"/>
          </p:cNvSpPr>
          <p:nvPr>
            <p:ph type="title"/>
          </p:nvPr>
        </p:nvSpPr>
        <p:spPr/>
        <p:txBody>
          <a:bodyPr/>
          <a:lstStyle/>
          <a:p>
            <a:pPr algn="ctr"/>
            <a:r>
              <a:rPr lang="en-IN" dirty="0"/>
              <a:t>C</a:t>
            </a:r>
            <a:r>
              <a:rPr lang="en-IN" cap="none" dirty="0"/>
              <a:t>lustering</a:t>
            </a:r>
            <a:r>
              <a:rPr lang="en-IN" dirty="0"/>
              <a:t> </a:t>
            </a:r>
            <a:r>
              <a:rPr lang="en-IN" cap="none" dirty="0"/>
              <a:t>(</a:t>
            </a:r>
            <a:r>
              <a:rPr lang="en-IN" cap="none" dirty="0" err="1"/>
              <a:t>cntd</a:t>
            </a:r>
            <a:r>
              <a:rPr lang="en-IN" cap="none" dirty="0"/>
              <a:t>.)</a:t>
            </a:r>
            <a:endParaRPr lang="en-IN" dirty="0"/>
          </a:p>
        </p:txBody>
      </p:sp>
      <p:pic>
        <p:nvPicPr>
          <p:cNvPr id="4" name="Content Placeholder 3">
            <a:extLst>
              <a:ext uri="{FF2B5EF4-FFF2-40B4-BE49-F238E27FC236}">
                <a16:creationId xmlns:a16="http://schemas.microsoft.com/office/drawing/2014/main" id="{2CD4D3FE-87F1-471E-ABB1-3B460A47CB1A}"/>
              </a:ext>
            </a:extLst>
          </p:cNvPr>
          <p:cNvPicPr>
            <a:picLocks noGrp="1"/>
          </p:cNvPicPr>
          <p:nvPr>
            <p:ph idx="1"/>
          </p:nvPr>
        </p:nvPicPr>
        <p:blipFill>
          <a:blip r:embed="rId2"/>
          <a:stretch>
            <a:fillRect/>
          </a:stretch>
        </p:blipFill>
        <p:spPr>
          <a:xfrm>
            <a:off x="7105650" y="2187575"/>
            <a:ext cx="4022598" cy="3498850"/>
          </a:xfrm>
          <a:prstGeom prst="rect">
            <a:avLst/>
          </a:prstGeom>
        </p:spPr>
      </p:pic>
      <p:sp>
        <p:nvSpPr>
          <p:cNvPr id="6" name="TextBox 5">
            <a:extLst>
              <a:ext uri="{FF2B5EF4-FFF2-40B4-BE49-F238E27FC236}">
                <a16:creationId xmlns:a16="http://schemas.microsoft.com/office/drawing/2014/main" id="{DDBF8016-A14E-47FD-8062-27D151566D92}"/>
              </a:ext>
            </a:extLst>
          </p:cNvPr>
          <p:cNvSpPr txBox="1"/>
          <p:nvPr/>
        </p:nvSpPr>
        <p:spPr>
          <a:xfrm>
            <a:off x="457200" y="1903329"/>
            <a:ext cx="6791326" cy="3867725"/>
          </a:xfrm>
          <a:prstGeom prst="rect">
            <a:avLst/>
          </a:prstGeom>
          <a:noFill/>
        </p:spPr>
        <p:txBody>
          <a:bodyPr wrap="square">
            <a:spAutoFit/>
          </a:bodyPr>
          <a:lstStyle/>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0 (Red) : Café, Lounge and Supermarket, Restaurant</a:t>
            </a:r>
            <a:endParaRPr lang="en-IN" dirty="0">
              <a:solidFill>
                <a:srgbClr val="222222"/>
              </a:solidFill>
              <a:latin typeface="Calibri" panose="020F0502020204030204" pitchFamily="34" charset="0"/>
              <a:cs typeface="Arial" panose="020B0604020202020204" pitchFamily="34" charset="0"/>
            </a:endParaRPr>
          </a:p>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1 (Purple) : Café , Gym, Hotel, Pizza, Bus Station, Pub, Restaurant</a:t>
            </a:r>
            <a:endParaRPr lang="en-IN" dirty="0">
              <a:solidFill>
                <a:srgbClr val="222222"/>
              </a:solidFill>
              <a:latin typeface="Calibri" panose="020F0502020204030204" pitchFamily="34" charset="0"/>
              <a:cs typeface="Arial" panose="020B0604020202020204" pitchFamily="34" charset="0"/>
            </a:endParaRPr>
          </a:p>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2 (Blue) : Hotel, Coffee Shop</a:t>
            </a:r>
            <a:endParaRPr lang="en-IN" dirty="0">
              <a:solidFill>
                <a:srgbClr val="222222"/>
              </a:solidFill>
              <a:latin typeface="Calibri" panose="020F0502020204030204" pitchFamily="34" charset="0"/>
              <a:cs typeface="Arial" panose="020B0604020202020204" pitchFamily="34" charset="0"/>
            </a:endParaRPr>
          </a:p>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3 (Cyan) : Supermarket/Furniture/Arts&amp;Crafts Stores, Gym, Salons, Pharmacy, Deserts/Burger/East European joints, Bus Station, Café, Soccer Field, Romanian Restaurant</a:t>
            </a:r>
            <a:endParaRPr lang="en-IN" dirty="0">
              <a:solidFill>
                <a:srgbClr val="222222"/>
              </a:solidFill>
              <a:latin typeface="Calibri" panose="020F0502020204030204" pitchFamily="34" charset="0"/>
              <a:cs typeface="Arial" panose="020B0604020202020204" pitchFamily="34" charset="0"/>
            </a:endParaRPr>
          </a:p>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4 (Green) : Café, Gym, Pizza, Supermarket</a:t>
            </a:r>
            <a:endParaRPr lang="en-IN" dirty="0">
              <a:solidFill>
                <a:srgbClr val="222222"/>
              </a:solidFill>
              <a:latin typeface="Calibri" panose="020F0502020204030204" pitchFamily="34" charset="0"/>
              <a:cs typeface="Arial" panose="020B0604020202020204" pitchFamily="34" charset="0"/>
            </a:endParaRPr>
          </a:p>
          <a:p>
            <a:pPr>
              <a:spcBef>
                <a:spcPts val="1200"/>
              </a:spcBef>
              <a:spcAft>
                <a:spcPts val="800"/>
              </a:spcAft>
            </a:pPr>
            <a:r>
              <a:rPr lang="en-US" dirty="0">
                <a:solidFill>
                  <a:srgbClr val="222222"/>
                </a:solidFill>
                <a:latin typeface="Calibri" panose="020F0502020204030204" pitchFamily="34" charset="0"/>
                <a:cs typeface="Arial" panose="020B0604020202020204" pitchFamily="34" charset="0"/>
              </a:rPr>
              <a:t>Cluster 5 (Orange) : Café/Coffee shop</a:t>
            </a:r>
            <a:endParaRPr lang="en-IN" dirty="0">
              <a:solidFill>
                <a:srgbClr val="222222"/>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86930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5E8A-81DE-461B-9294-2800F03E9F06}"/>
              </a:ext>
            </a:extLst>
          </p:cNvPr>
          <p:cNvSpPr>
            <a:spLocks noGrp="1"/>
          </p:cNvSpPr>
          <p:nvPr>
            <p:ph type="title"/>
          </p:nvPr>
        </p:nvSpPr>
        <p:spPr>
          <a:xfrm>
            <a:off x="1069848" y="484632"/>
            <a:ext cx="10058400" cy="1285174"/>
          </a:xfrm>
        </p:spPr>
        <p:txBody>
          <a:bodyPr/>
          <a:lstStyle/>
          <a:p>
            <a:pPr algn="ctr"/>
            <a:r>
              <a:rPr lang="en-IN" dirty="0"/>
              <a:t>Results</a:t>
            </a:r>
          </a:p>
        </p:txBody>
      </p:sp>
      <p:sp>
        <p:nvSpPr>
          <p:cNvPr id="4" name="Rectangle 1">
            <a:extLst>
              <a:ext uri="{FF2B5EF4-FFF2-40B4-BE49-F238E27FC236}">
                <a16:creationId xmlns:a16="http://schemas.microsoft.com/office/drawing/2014/main" id="{BBB7F624-93B0-4847-BC70-5454213CE4A5}"/>
              </a:ext>
            </a:extLst>
          </p:cNvPr>
          <p:cNvSpPr>
            <a:spLocks noGrp="1" noChangeArrowheads="1"/>
          </p:cNvSpPr>
          <p:nvPr>
            <p:ph idx="1"/>
          </p:nvPr>
        </p:nvSpPr>
        <p:spPr bwMode="auto">
          <a:xfrm>
            <a:off x="1069849" y="1929850"/>
            <a:ext cx="9949962" cy="45827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eaLnBrk="1" hangingPunct="1">
              <a:spcBef>
                <a:spcPts val="1200"/>
              </a:spcBef>
              <a:spcAft>
                <a:spcPct val="0"/>
              </a:spcAft>
              <a:buNone/>
            </a:pPr>
            <a:endParaRPr lang="en-US" altLang="en-US" sz="1800" dirty="0">
              <a:solidFill>
                <a:srgbClr val="222222"/>
              </a:solidFill>
              <a:latin typeface="Calibri" panose="020F0502020204030204" pitchFamily="34" charset="0"/>
              <a:cs typeface="Arial" panose="020B0604020202020204" pitchFamily="34" charset="0"/>
            </a:endParaRPr>
          </a:p>
          <a:p>
            <a:pPr marL="0" marR="0" lvl="0" indent="0" eaLnBrk="1" hangingPunct="1">
              <a:spcBef>
                <a:spcPts val="1200"/>
              </a:spcBef>
              <a:spcAft>
                <a:spcPct val="0"/>
              </a:spcAft>
              <a:buNone/>
            </a:pPr>
            <a:endParaRPr lang="en-US" altLang="en-US" sz="1800" dirty="0">
              <a:solidFill>
                <a:srgbClr val="222222"/>
              </a:solidFill>
              <a:latin typeface="Calibri" panose="020F0502020204030204" pitchFamily="34" charset="0"/>
              <a:cs typeface="Arial" panose="020B0604020202020204" pitchFamily="34" charset="0"/>
            </a:endParaRPr>
          </a:p>
          <a:p>
            <a:pPr marL="0" marR="0" lvl="0" indent="0" eaLnBrk="1" hangingPunct="1">
              <a:spcBef>
                <a:spcPts val="1200"/>
              </a:spcBef>
              <a:spcAft>
                <a:spcPct val="0"/>
              </a:spcAft>
              <a:buNone/>
            </a:pPr>
            <a:r>
              <a:rPr lang="en-US" altLang="en-US" sz="1800" dirty="0">
                <a:solidFill>
                  <a:srgbClr val="222222"/>
                </a:solidFill>
                <a:latin typeface="Calibri" panose="020F0502020204030204" pitchFamily="34" charset="0"/>
                <a:cs typeface="Arial" panose="020B0604020202020204" pitchFamily="34" charset="0"/>
              </a:rPr>
              <a:t>I investigated that Turkish restaurant counts in Bucharest is 4.68% with </a:t>
            </a:r>
          </a:p>
          <a:p>
            <a:pPr marL="0" marR="0" lvl="0" indent="0" eaLnBrk="1" hangingPunct="1">
              <a:spcBef>
                <a:spcPts val="1200"/>
              </a:spcBef>
              <a:spcAft>
                <a:spcPct val="0"/>
              </a:spcAft>
              <a:buNone/>
            </a:pPr>
            <a:r>
              <a:rPr lang="en-US" altLang="en-US" sz="1800" dirty="0">
                <a:solidFill>
                  <a:srgbClr val="222222"/>
                </a:solidFill>
                <a:latin typeface="Calibri" panose="020F0502020204030204" pitchFamily="34" charset="0"/>
                <a:cs typeface="Arial" panose="020B0604020202020204" pitchFamily="34" charset="0"/>
              </a:rPr>
              <a:t>total number of restaurants: 470 and total number of Turkish restaurants: 22 </a:t>
            </a:r>
          </a:p>
          <a:p>
            <a:pPr marL="0" marR="0" lvl="0" indent="0" eaLnBrk="1" hangingPunct="1">
              <a:spcBef>
                <a:spcPts val="1200"/>
              </a:spcBef>
              <a:spcAft>
                <a:spcPct val="0"/>
              </a:spcAft>
              <a:buNone/>
            </a:pPr>
            <a:r>
              <a:rPr lang="en-US" altLang="en-US" sz="1800" dirty="0">
                <a:solidFill>
                  <a:srgbClr val="222222"/>
                </a:solidFill>
                <a:latin typeface="Calibri" panose="020F0502020204030204" pitchFamily="34" charset="0"/>
                <a:cs typeface="Arial" panose="020B0604020202020204" pitchFamily="34" charset="0"/>
              </a:rPr>
              <a:t>From bar chart, I observed that</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Dorobanti is the neihgborhood having high number of restaurants, but has very less Turkish restaurants. </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Dudesti is also having the high number of restaurants , but there is not even single Turkish restaurant.</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Giulesti and Odai are the neihgborhoods having least number of restaurants.</a:t>
            </a:r>
          </a:p>
          <a:p>
            <a:pPr lvl="1" eaLnBrk="1" hangingPunct="1">
              <a:spcBef>
                <a:spcPts val="1200"/>
              </a:spcBef>
            </a:pPr>
            <a:r>
              <a:rPr lang="en-US" altLang="en-US" sz="1600" dirty="0">
                <a:solidFill>
                  <a:srgbClr val="222222"/>
                </a:solidFill>
                <a:latin typeface="Calibri" panose="020F0502020204030204" pitchFamily="34" charset="0"/>
                <a:cs typeface="Arial" panose="020B0604020202020204" pitchFamily="34" charset="0"/>
              </a:rPr>
              <a:t>20 neihgborhoods do not have any Turkish restaurant. we can choose one of these to open restaurant.</a:t>
            </a:r>
          </a:p>
          <a:p>
            <a:pPr marL="274320" lvl="1" indent="0" eaLnBrk="1" hangingPunct="1">
              <a:spcBef>
                <a:spcPts val="1200"/>
              </a:spcBef>
              <a:buNone/>
            </a:pPr>
            <a:endParaRPr lang="en-US" altLang="en-US" sz="1600" dirty="0">
              <a:solidFill>
                <a:srgbClr val="222222"/>
              </a:solidFill>
              <a:latin typeface="Calibri" panose="020F0502020204030204" pitchFamily="34" charset="0"/>
              <a:cs typeface="Arial" panose="020B0604020202020204" pitchFamily="34" charset="0"/>
            </a:endParaRPr>
          </a:p>
          <a:p>
            <a:pPr marL="274320" lvl="1" indent="0" eaLnBrk="1" hangingPunct="1">
              <a:spcBef>
                <a:spcPts val="1200"/>
              </a:spcBef>
              <a:buNone/>
            </a:pPr>
            <a:endParaRPr lang="en-US" altLang="en-US" sz="1600" dirty="0">
              <a:solidFill>
                <a:srgbClr val="222222"/>
              </a:solidFill>
              <a:latin typeface="Calibri" panose="020F0502020204030204" pitchFamily="34" charset="0"/>
              <a:cs typeface="Arial" panose="020B0604020202020204" pitchFamily="34" charset="0"/>
            </a:endParaRPr>
          </a:p>
          <a:p>
            <a:pPr marL="274320" lvl="1" indent="0" eaLnBrk="1" hangingPunct="1">
              <a:spcBef>
                <a:spcPts val="1200"/>
              </a:spcBef>
              <a:buNone/>
            </a:pPr>
            <a:endParaRPr lang="en-US" altLang="en-US" sz="1600" dirty="0">
              <a:solidFill>
                <a:srgbClr val="222222"/>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59010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32</TotalTime>
  <Words>1040</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Helvetica</vt:lpstr>
      <vt:lpstr>Rockwell</vt:lpstr>
      <vt:lpstr>Rockwell Condensed</vt:lpstr>
      <vt:lpstr>Symbol</vt:lpstr>
      <vt:lpstr>Wingdings</vt:lpstr>
      <vt:lpstr>Wood Type</vt:lpstr>
      <vt:lpstr>Opening a Turkish Restaurant in Bucharest -A capstone project</vt:lpstr>
      <vt:lpstr>Introduction</vt:lpstr>
      <vt:lpstr>Data Sources</vt:lpstr>
      <vt:lpstr>Methodology</vt:lpstr>
      <vt:lpstr>Methodology (cntd.)</vt:lpstr>
      <vt:lpstr>Methodology (cntd.)</vt:lpstr>
      <vt:lpstr>Methodology (cntd.) Clustering</vt:lpstr>
      <vt:lpstr>Clustering (cntd.)</vt:lpstr>
      <vt:lpstr>Results</vt:lpstr>
      <vt:lpstr>Results (cntd.)</vt:lpstr>
      <vt:lpstr>Discussion</vt:lpstr>
      <vt:lpstr>Conclusion</vt:lpstr>
      <vt:lpstr>Conclusion (cntd.)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Turkish Restaurant in Bucharest</dc:title>
  <dc:creator>Satya Karthik Patri</dc:creator>
  <cp:lastModifiedBy>Satya Karthik Patri</cp:lastModifiedBy>
  <cp:revision>10</cp:revision>
  <dcterms:created xsi:type="dcterms:W3CDTF">2021-02-23T13:35:28Z</dcterms:created>
  <dcterms:modified xsi:type="dcterms:W3CDTF">2021-02-23T14:08:25Z</dcterms:modified>
</cp:coreProperties>
</file>